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7" r:id="rId5"/>
    <p:sldId id="279" r:id="rId6"/>
    <p:sldId id="271" r:id="rId7"/>
    <p:sldId id="281" r:id="rId8"/>
    <p:sldId id="269" r:id="rId9"/>
    <p:sldId id="277" r:id="rId10"/>
    <p:sldId id="270" r:id="rId11"/>
    <p:sldId id="278" r:id="rId12"/>
    <p:sldId id="272" r:id="rId13"/>
    <p:sldId id="280" r:id="rId14"/>
    <p:sldId id="282" r:id="rId15"/>
    <p:sldId id="256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7949" autoAdjust="0"/>
  </p:normalViewPr>
  <p:slideViewPr>
    <p:cSldViewPr snapToGrid="0" showGuides="1">
      <p:cViewPr varScale="1">
        <p:scale>
          <a:sx n="73" d="100"/>
          <a:sy n="73" d="100"/>
        </p:scale>
        <p:origin x="58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8/2/2021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8.svg>
</file>

<file path=ppt/media/image19.PNG>
</file>

<file path=ppt/media/image2.pn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8/2/2021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10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30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149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25639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8/2/2021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0.sv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8.PNG"/><Relationship Id="rId4" Type="http://schemas.openxmlformats.org/officeDocument/2006/relationships/hyperlink" Target="https://github.com/EricoDeMecha/DieSetProjec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1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5.svg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4.png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Die set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easing heavy skidding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12" y="728545"/>
            <a:ext cx="5305661" cy="5305661"/>
          </a:xfrm>
        </p:spPr>
      </p:pic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 02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smtClean="0"/>
              <a:t>NOTE 03       not achieved</a:t>
            </a:r>
            <a:endParaRPr lang="en-US" dirty="0"/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l">
              <a:buFontTx/>
              <a:buChar char="-"/>
            </a:pPr>
            <a:r>
              <a:rPr lang="en-US" sz="2400" dirty="0" smtClean="0"/>
              <a:t>Synchronizing subsequent adaptive milling operations.</a:t>
            </a:r>
          </a:p>
          <a:p>
            <a:pPr marL="285750" indent="-285750" algn="l">
              <a:buFontTx/>
              <a:buChar char="-"/>
            </a:pPr>
            <a:r>
              <a:rPr lang="en-US" sz="2400" dirty="0" smtClean="0"/>
              <a:t>Filleting for the axle support.</a:t>
            </a:r>
          </a:p>
          <a:p>
            <a:pPr marL="285750" indent="-285750" algn="l">
              <a:buFontTx/>
              <a:buChar char="-"/>
            </a:pPr>
            <a:r>
              <a:rPr lang="en-US" sz="2400" dirty="0" smtClean="0"/>
              <a:t>Smooth finishing for the axle support’s rib.</a:t>
            </a:r>
          </a:p>
          <a:p>
            <a:pPr marL="285750" indent="-285750" algn="l">
              <a:buFontTx/>
              <a:buChar char="-"/>
            </a:pPr>
            <a:endParaRPr lang="en-US" sz="2400" dirty="0" smtClean="0"/>
          </a:p>
          <a:p>
            <a:pPr algn="l"/>
            <a:endParaRPr lang="en-US" sz="2400" dirty="0" smtClean="0"/>
          </a:p>
          <a:p>
            <a:pPr marL="285750" indent="-285750" algn="l">
              <a:buFontTx/>
              <a:buChar char="-"/>
            </a:pPr>
            <a:endParaRPr lang="en-US" sz="2400" dirty="0" smtClean="0"/>
          </a:p>
          <a:p>
            <a:pPr marL="285750" indent="-285750" algn="l">
              <a:buFontTx/>
              <a:buChar char="-"/>
            </a:pPr>
            <a:endParaRPr lang="en-US" sz="2400" dirty="0"/>
          </a:p>
        </p:txBody>
      </p:sp>
      <p:pic>
        <p:nvPicPr>
          <p:cNvPr id="6" name="AxleSupport">
            <a:hlinkClick r:id="" action="ppaction://media"/>
          </p:cNvPr>
          <p:cNvPicPr>
            <a:picLocks noGrp="1" noChangeAspect="1"/>
          </p:cNvPicPr>
          <p:nvPr>
            <p:ph idx="19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27900" y="1919288"/>
            <a:ext cx="4073525" cy="2290762"/>
          </a:xfrm>
        </p:spPr>
      </p:pic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 smtClean="0"/>
              <a:t>NOTE 04  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88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Machining example:  axle</a:t>
            </a:r>
            <a:endParaRPr lang="en-US" dirty="0"/>
          </a:p>
        </p:txBody>
      </p:sp>
      <p:pic>
        <p:nvPicPr>
          <p:cNvPr id="10" name="Axl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038" y="3141663"/>
            <a:ext cx="4073525" cy="229076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smtClean="0"/>
              <a:t>Axle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459" y="1267096"/>
            <a:ext cx="4231730" cy="3527069"/>
          </a:xfrm>
        </p:spPr>
      </p:pic>
      <p:sp>
        <p:nvSpPr>
          <p:cNvPr id="7" name="Content Placeholder 6"/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 smtClean="0"/>
              <a:t>G codes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/>
      </p:sp>
    </p:spTree>
    <p:extLst>
      <p:ext uri="{BB962C8B-B14F-4D97-AF65-F5344CB8AC3E}">
        <p14:creationId xmlns:p14="http://schemas.microsoft.com/office/powerpoint/2010/main" val="392641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 files </a:t>
            </a:r>
            <a:endParaRPr lang="en-US" dirty="0"/>
          </a:p>
        </p:txBody>
      </p:sp>
      <p:sp>
        <p:nvSpPr>
          <p:cNvPr id="8" name="TextBox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331682" y="1056706"/>
            <a:ext cx="9096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 smtClean="0">
                <a:solidFill>
                  <a:srgbClr val="0070C0"/>
                </a:solidFill>
                <a:hlinkClick r:id="rId4"/>
              </a:rPr>
              <a:t>https://github.com/EricoDeMecha/DieSetProject</a:t>
            </a:r>
            <a:r>
              <a:rPr lang="en-US" sz="2000" u="sng" dirty="0" smtClean="0">
                <a:solidFill>
                  <a:srgbClr val="0070C0"/>
                </a:solidFill>
              </a:rPr>
              <a:t> </a:t>
            </a:r>
            <a:endParaRPr lang="en-US" sz="2000" u="sng" dirty="0">
              <a:solidFill>
                <a:srgbClr val="0070C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68D7CE-0756-4C36-B665-7BEB4733E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940" y="1399194"/>
            <a:ext cx="9508114" cy="515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 descr="cityscape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" b="39"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KIPNGENO.ERICK@STUDENTS.JKUAT.AC.KE</a:t>
            </a:r>
          </a:p>
          <a:p>
            <a:r>
              <a:rPr lang="en-US" dirty="0" smtClean="0"/>
              <a:t>JUMA.JOEL@STUDENTS.JKUAT.AC.KE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08670" y="5140482"/>
            <a:ext cx="4533900" cy="503238"/>
          </a:xfrm>
        </p:spPr>
        <p:txBody>
          <a:bodyPr/>
          <a:lstStyle/>
          <a:p>
            <a:r>
              <a:rPr lang="en-US" dirty="0" smtClean="0"/>
              <a:t>HTTPS://GITHUB.COM/ERICODEMECHA/DiesetProject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38596" y="1695796"/>
            <a:ext cx="573578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b="1" dirty="0" smtClean="0"/>
              <a:t>Heavy tracks. Casts.</a:t>
            </a:r>
          </a:p>
          <a:p>
            <a:pPr marL="285750" indent="-285750">
              <a:buFontTx/>
              <a:buChar char="-"/>
            </a:pPr>
            <a:r>
              <a:rPr lang="en-US" sz="2800" b="1" dirty="0" smtClean="0"/>
              <a:t>Complicated plate tracks.</a:t>
            </a:r>
          </a:p>
          <a:p>
            <a:pPr marL="285750" indent="-285750">
              <a:buFontTx/>
              <a:buChar char="-"/>
            </a:pPr>
            <a:r>
              <a:rPr lang="en-US" sz="2800" b="1" dirty="0" smtClean="0"/>
              <a:t>Enormous hydraulics.</a:t>
            </a:r>
          </a:p>
          <a:p>
            <a:pPr marL="285750" indent="-285750">
              <a:buFontTx/>
              <a:buChar char="-"/>
            </a:pPr>
            <a:r>
              <a:rPr lang="en-US" sz="2800" b="1" dirty="0" smtClean="0"/>
              <a:t>Costly tracks.</a:t>
            </a:r>
          </a:p>
          <a:p>
            <a:r>
              <a:rPr lang="en-US" sz="2800" b="1" dirty="0"/>
              <a:t>	</a:t>
            </a:r>
            <a:r>
              <a:rPr lang="en-US" sz="2800" b="1" dirty="0" smtClean="0"/>
              <a:t>	(</a:t>
            </a:r>
            <a:r>
              <a:rPr lang="en-US" sz="2800" b="1" i="1" u="sng" dirty="0" smtClean="0"/>
              <a:t>Video Evidence)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502" y="4292357"/>
            <a:ext cx="3844262" cy="24077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6764" y="3366655"/>
            <a:ext cx="4470044" cy="2641184"/>
          </a:xfrm>
          <a:prstGeom prst="rect">
            <a:avLst/>
          </a:prstGeom>
        </p:spPr>
      </p:pic>
      <p:pic>
        <p:nvPicPr>
          <p:cNvPr id="8" name="Lateral Bridge Slide Jacking System - Accelerated Bridge Construction - Enerpa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40880" y="315884"/>
            <a:ext cx="5142807" cy="30507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515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851" y="1612668"/>
            <a:ext cx="5069230" cy="4447309"/>
          </a:xfrm>
          <a:effectLst>
            <a:glow rad="381000">
              <a:schemeClr val="accent2">
                <a:satMod val="175000"/>
                <a:alpha val="40000"/>
              </a:schemeClr>
            </a:glow>
            <a:outerShdw blurRad="457200" dist="50800" dir="5400000" sx="83000" sy="83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Caster  angle  effect </a:t>
            </a:r>
            <a:r>
              <a:rPr lang="en-US" dirty="0"/>
              <a:t>01</a:t>
            </a:r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smtClean="0"/>
              <a:t>Caster wheel </a:t>
            </a:r>
            <a:r>
              <a:rPr lang="en-US" dirty="0"/>
              <a:t>01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22" y="3332466"/>
            <a:ext cx="2385981" cy="2253642"/>
          </a:xfrm>
        </p:spPr>
      </p:pic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 smtClean="0"/>
              <a:t>Die Set 01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4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124" y="3206750"/>
            <a:ext cx="2618726" cy="25050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02294" y="5435073"/>
            <a:ext cx="2618565" cy="1477328"/>
          </a:xfrm>
          <a:prstGeom prst="rect">
            <a:avLst/>
          </a:prstGeom>
          <a:gradFill>
            <a:gsLst>
              <a:gs pos="0">
                <a:srgbClr val="FFC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dirty="0" smtClean="0"/>
              <a:t>caster wheel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Caster angle of approximately 15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0.0126mm  X displacement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280894" y="5652768"/>
            <a:ext cx="2082801" cy="1477328"/>
          </a:xfrm>
          <a:prstGeom prst="rect">
            <a:avLst/>
          </a:prstGeom>
          <a:gradFill>
            <a:gsLst>
              <a:gs pos="0">
                <a:srgbClr val="FFC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dirty="0" smtClean="0"/>
              <a:t>Die set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Zero Caster angle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0.0097mm X displacement  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0" y="1396539"/>
            <a:ext cx="4052257" cy="33500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 smtClean="0"/>
              <a:t>Top plates loaded with 100,000 N </a:t>
            </a:r>
          </a:p>
          <a:p>
            <a:pPr marL="0" indent="0" algn="ctr">
              <a:buNone/>
            </a:pPr>
            <a:r>
              <a:rPr lang="en-US" sz="2000" dirty="0" smtClean="0"/>
              <a:t>HIGH CARBON  STEEL</a:t>
            </a:r>
          </a:p>
          <a:p>
            <a:pPr marL="0" indent="0" algn="ctr">
              <a:buNone/>
            </a:pPr>
            <a:endParaRPr lang="en-US" sz="2000" dirty="0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7148945" y="1166957"/>
            <a:ext cx="3549535" cy="5476149"/>
          </a:xfrm>
        </p:spPr>
        <p:txBody>
          <a:bodyPr/>
          <a:lstStyle/>
          <a:p>
            <a:pPr marL="0" indent="0" algn="ctr">
              <a:buNone/>
            </a:pPr>
            <a:r>
              <a:rPr lang="en-US" sz="2000" dirty="0" smtClean="0"/>
              <a:t>                STAINLESS STEEL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   MALLEABLE IRON</a:t>
            </a:r>
          </a:p>
          <a:p>
            <a:pPr marL="0" indent="0" algn="ctr">
              <a:buNone/>
            </a:pPr>
            <a:endParaRPr lang="en-US" sz="2000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Material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96" y="2223335"/>
            <a:ext cx="3220223" cy="24151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981" y="1601366"/>
            <a:ext cx="3071553" cy="23036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890" y="4291373"/>
            <a:ext cx="3135644" cy="2351733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756057"/>
              </p:ext>
            </p:extLst>
          </p:nvPr>
        </p:nvGraphicFramePr>
        <p:xfrm>
          <a:off x="3543733" y="2032187"/>
          <a:ext cx="3729904" cy="4423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1147">
                  <a:extLst>
                    <a:ext uri="{9D8B030D-6E8A-4147-A177-3AD203B41FA5}">
                      <a16:colId xmlns:a16="http://schemas.microsoft.com/office/drawing/2014/main" val="3370007771"/>
                    </a:ext>
                  </a:extLst>
                </a:gridCol>
                <a:gridCol w="825362">
                  <a:extLst>
                    <a:ext uri="{9D8B030D-6E8A-4147-A177-3AD203B41FA5}">
                      <a16:colId xmlns:a16="http://schemas.microsoft.com/office/drawing/2014/main" val="2891639947"/>
                    </a:ext>
                  </a:extLst>
                </a:gridCol>
                <a:gridCol w="870434">
                  <a:extLst>
                    <a:ext uri="{9D8B030D-6E8A-4147-A177-3AD203B41FA5}">
                      <a16:colId xmlns:a16="http://schemas.microsoft.com/office/drawing/2014/main" val="344929129"/>
                    </a:ext>
                  </a:extLst>
                </a:gridCol>
                <a:gridCol w="822961">
                  <a:extLst>
                    <a:ext uri="{9D8B030D-6E8A-4147-A177-3AD203B41FA5}">
                      <a16:colId xmlns:a16="http://schemas.microsoft.com/office/drawing/2014/main" val="4006263869"/>
                    </a:ext>
                  </a:extLst>
                </a:gridCol>
              </a:tblGrid>
              <a:tr h="1579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High</a:t>
                      </a:r>
                      <a:r>
                        <a:rPr lang="en-US" sz="1400" baseline="0" dirty="0" smtClean="0"/>
                        <a:t> Carbon steel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Stainless</a:t>
                      </a:r>
                      <a:r>
                        <a:rPr lang="en-US" sz="1400" baseline="0" dirty="0" smtClean="0"/>
                        <a:t> steel</a:t>
                      </a:r>
                      <a:endParaRPr 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Mall-</a:t>
                      </a:r>
                      <a:r>
                        <a:rPr lang="en-US" sz="1400" dirty="0" err="1" smtClean="0"/>
                        <a:t>eable</a:t>
                      </a:r>
                      <a:r>
                        <a:rPr lang="en-US" sz="1400" baseline="0" dirty="0" smtClean="0"/>
                        <a:t> </a:t>
                      </a:r>
                    </a:p>
                    <a:p>
                      <a:endParaRPr lang="en-US" sz="1400" baseline="0" dirty="0" smtClean="0"/>
                    </a:p>
                    <a:p>
                      <a:r>
                        <a:rPr lang="en-US" sz="1400" baseline="0" dirty="0" smtClean="0"/>
                        <a:t>Iron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05498"/>
                  </a:ext>
                </a:extLst>
              </a:tr>
              <a:tr h="1579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 Displacement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0.03159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0.03268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0.05734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3221782"/>
                  </a:ext>
                </a:extLst>
              </a:tr>
              <a:tr h="126387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Yield</a:t>
                      </a:r>
                    </a:p>
                    <a:p>
                      <a:r>
                        <a:rPr lang="en-US" sz="1400" dirty="0" smtClean="0"/>
                        <a:t>Strength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MPa</a:t>
                      </a:r>
                      <a:endParaRPr lang="en-US" sz="1100" dirty="0" smtClean="0"/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215 MPa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241 MPa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990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418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PLATE </a:t>
            </a:r>
            <a:r>
              <a:rPr lang="en-US" dirty="0"/>
              <a:t>01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9044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smtClean="0"/>
              <a:t>It is a 136mm by 82 mm by 16mm with four 11mm diameter holes </a:t>
            </a:r>
          </a:p>
          <a:p>
            <a:pPr marL="0" indent="0">
              <a:buNone/>
            </a:pPr>
            <a:r>
              <a:rPr lang="en-US" sz="1600" b="1" dirty="0" smtClean="0"/>
              <a:t>PART DESIGN</a:t>
            </a:r>
            <a:r>
              <a:rPr lang="en-US" sz="1600" dirty="0" smtClean="0"/>
              <a:t>: - design with machining in mind.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1600" b="1" dirty="0" smtClean="0"/>
              <a:t>2D MILLING (16mm flat mill)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b="1" dirty="0" smtClean="0"/>
              <a:t>- </a:t>
            </a:r>
            <a:r>
              <a:rPr lang="en-US" sz="1600" dirty="0" smtClean="0"/>
              <a:t>Stock material removal.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b="1" dirty="0" smtClean="0"/>
              <a:t>- </a:t>
            </a:r>
            <a:r>
              <a:rPr lang="en-US" sz="1600" dirty="0" smtClean="0"/>
              <a:t>top groove milling (2mm).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b="1" dirty="0" smtClean="0"/>
              <a:t>- </a:t>
            </a:r>
            <a:r>
              <a:rPr lang="en-US" sz="1600" dirty="0" smtClean="0"/>
              <a:t>2 side grooves milling (2mm).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b="1" dirty="0" smtClean="0"/>
              <a:t>- </a:t>
            </a:r>
            <a:r>
              <a:rPr lang="en-US" sz="1600" dirty="0" smtClean="0"/>
              <a:t>Filleting (12mm radius).</a:t>
            </a:r>
          </a:p>
          <a:p>
            <a:pPr marL="0" indent="0">
              <a:buNone/>
            </a:pPr>
            <a:r>
              <a:rPr lang="en-US" sz="1600" b="1" dirty="0" smtClean="0"/>
              <a:t>    MILLING: - </a:t>
            </a:r>
            <a:r>
              <a:rPr lang="en-US" sz="1600" dirty="0" smtClean="0"/>
              <a:t>Milling with mounting in mind.</a:t>
            </a:r>
          </a:p>
          <a:p>
            <a:pPr marL="0" indent="0">
              <a:buNone/>
            </a:pPr>
            <a:r>
              <a:rPr lang="en-US" sz="1600" b="1" dirty="0" smtClean="0"/>
              <a:t>II. DRILLING (10mm drill)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</a:t>
            </a:r>
            <a:r>
              <a:rPr lang="en-US" sz="1800" dirty="0" smtClean="0"/>
              <a:t> </a:t>
            </a:r>
            <a:r>
              <a:rPr lang="en-US" sz="1800" dirty="0"/>
              <a:t>G</a:t>
            </a:r>
            <a:r>
              <a:rPr lang="en-US" sz="1800" dirty="0" smtClean="0"/>
              <a:t>uided drilling(5mm then 10mm)</a:t>
            </a:r>
          </a:p>
          <a:p>
            <a:pPr marL="0" indent="0">
              <a:buNone/>
            </a:pPr>
            <a:r>
              <a:rPr lang="en-US" sz="1800" b="1" dirty="0" smtClean="0"/>
              <a:t>NOTE: - Two part machining</a:t>
            </a:r>
          </a:p>
          <a:p>
            <a:pPr marL="0" indent="0">
              <a:buNone/>
            </a:pPr>
            <a:r>
              <a:rPr lang="en-US" sz="1800" b="1" dirty="0" smtClean="0"/>
              <a:t>            - machining time</a:t>
            </a:r>
          </a:p>
          <a:p>
            <a:pPr marL="0" indent="0">
              <a:buNone/>
            </a:pPr>
            <a:endParaRPr lang="en-US" sz="1800" b="1" dirty="0" smtClean="0"/>
          </a:p>
          <a:p>
            <a:pPr marL="0" indent="0">
              <a:buNone/>
            </a:pPr>
            <a:endParaRPr lang="en-US" sz="1800" b="1" dirty="0" smtClean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48" y="127189"/>
            <a:ext cx="6307353" cy="552599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AXLE SUPPORT 02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/>
              <a:t>Connects the wheel axle and the top plate.</a:t>
            </a:r>
          </a:p>
          <a:p>
            <a:pPr>
              <a:buFontTx/>
              <a:buChar char="-"/>
            </a:pPr>
            <a:r>
              <a:rPr lang="en-US" sz="1800" b="1" dirty="0" smtClean="0"/>
              <a:t>Three part machining</a:t>
            </a:r>
          </a:p>
          <a:p>
            <a:pPr marL="400050" indent="-400050">
              <a:buAutoNum type="romanUcPeriod"/>
            </a:pPr>
            <a:r>
              <a:rPr lang="en-US" sz="1800" b="1" dirty="0" smtClean="0"/>
              <a:t>2D MILLING</a:t>
            </a:r>
          </a:p>
          <a:p>
            <a:pPr marL="0" indent="0">
              <a:buNone/>
            </a:pPr>
            <a:r>
              <a:rPr lang="en-US" sz="1800" b="1" dirty="0" smtClean="0"/>
              <a:t>	 - </a:t>
            </a:r>
            <a:r>
              <a:rPr lang="en-US" sz="1800" dirty="0" smtClean="0"/>
              <a:t>Stock material removal.</a:t>
            </a:r>
            <a:endParaRPr lang="en-US" sz="1800" b="1" dirty="0" smtClean="0"/>
          </a:p>
          <a:p>
            <a:pPr marL="0" indent="0">
              <a:buNone/>
            </a:pPr>
            <a:r>
              <a:rPr lang="en-US" sz="1800" b="1" dirty="0" smtClean="0"/>
              <a:t>II. 2D ADAPTIVE MILLING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Milling pockets around the rib.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Milling the gradient of the rib.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Filleting edges.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Drilling by milling.</a:t>
            </a:r>
            <a:endParaRPr lang="en-US" sz="1800" b="1" dirty="0" smtClean="0"/>
          </a:p>
          <a:p>
            <a:pPr marL="0" indent="0">
              <a:buNone/>
            </a:pPr>
            <a:r>
              <a:rPr lang="en-US" sz="1800" b="1" dirty="0" smtClean="0"/>
              <a:t>III. FINISHING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- Ball mill for smooth rib gradient.</a:t>
            </a: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48" y="27338"/>
            <a:ext cx="6307353" cy="572569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3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AXLE </a:t>
            </a:r>
            <a:r>
              <a:rPr lang="en-US" dirty="0"/>
              <a:t>0</a:t>
            </a:r>
            <a:r>
              <a:rPr lang="en-US" dirty="0" smtClean="0"/>
              <a:t>3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/>
              <a:t>Supports the wheel. Cylindrical, 21.9mm O.D. , 17.9mm I.D. , and 78mm length. </a:t>
            </a:r>
          </a:p>
          <a:p>
            <a:pPr marL="400050" indent="-400050">
              <a:buAutoNum type="romanUcPeriod"/>
            </a:pPr>
            <a:r>
              <a:rPr lang="en-US" sz="1800" b="1" dirty="0" smtClean="0"/>
              <a:t>FACING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- </a:t>
            </a:r>
            <a:r>
              <a:rPr lang="en-US" sz="1800" dirty="0" smtClean="0"/>
              <a:t>Removal extra stock material.</a:t>
            </a:r>
          </a:p>
          <a:p>
            <a:pPr marL="400050" indent="-400050">
              <a:buAutoNum type="romanUcPeriod" startAt="2"/>
            </a:pPr>
            <a:r>
              <a:rPr lang="en-US" sz="1800" b="1" dirty="0" smtClean="0"/>
              <a:t>PROFILE TURNING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- Pattern: chamfer, side parting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 smtClean="0"/>
              <a:t>NOTE: - two part milling (symmetric)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212" y="1150167"/>
            <a:ext cx="4884848" cy="456158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 04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/>
              <a:t>Interfaces with either the rail or the ground.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1800" b="1" dirty="0" smtClean="0"/>
              <a:t>2D MILLING</a:t>
            </a:r>
          </a:p>
          <a:p>
            <a:pPr marL="0" indent="0">
              <a:buNone/>
            </a:pPr>
            <a:r>
              <a:rPr lang="en-US" sz="1800" b="1" dirty="0"/>
              <a:t> </a:t>
            </a:r>
            <a:r>
              <a:rPr lang="en-US" sz="1800" b="1" dirty="0" smtClean="0"/>
              <a:t>      	- </a:t>
            </a:r>
            <a:r>
              <a:rPr lang="en-US" sz="1800" dirty="0" smtClean="0"/>
              <a:t>Stock extra  material removal.</a:t>
            </a:r>
          </a:p>
          <a:p>
            <a:pPr marL="400050" indent="-400050">
              <a:buAutoNum type="romanUcPeriod" startAt="2"/>
            </a:pPr>
            <a:r>
              <a:rPr lang="en-US" sz="1800" b="1" dirty="0" smtClean="0"/>
              <a:t>2D CONTOUR MILLING.</a:t>
            </a:r>
          </a:p>
          <a:p>
            <a:pPr marL="0" indent="0">
              <a:buNone/>
            </a:pPr>
            <a:r>
              <a:rPr lang="en-US" sz="1800" b="1" dirty="0"/>
              <a:t> </a:t>
            </a:r>
            <a:r>
              <a:rPr lang="en-US" sz="1800" b="1" dirty="0" smtClean="0"/>
              <a:t>	- </a:t>
            </a:r>
            <a:r>
              <a:rPr lang="en-US" sz="1800" dirty="0" smtClean="0"/>
              <a:t>chamfer milling</a:t>
            </a:r>
          </a:p>
          <a:p>
            <a:pPr marL="400050" indent="-400050">
              <a:buAutoNum type="romanUcPeriod" startAt="3"/>
            </a:pPr>
            <a:r>
              <a:rPr lang="en-US" sz="1800" b="1" dirty="0" smtClean="0"/>
              <a:t>DRILLING BY MILLING</a:t>
            </a:r>
          </a:p>
          <a:p>
            <a:pPr marL="0" indent="0">
              <a:buNone/>
            </a:pPr>
            <a:r>
              <a:rPr lang="en-US" sz="1800" b="1" dirty="0"/>
              <a:t>	</a:t>
            </a:r>
            <a:r>
              <a:rPr lang="en-US" sz="1800" b="1" dirty="0" smtClean="0"/>
              <a:t> - </a:t>
            </a:r>
            <a:r>
              <a:rPr lang="en-US" sz="1800" dirty="0" smtClean="0"/>
              <a:t>circular milling with increasing feed rate.</a:t>
            </a:r>
          </a:p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r>
              <a:rPr lang="en-US" sz="1800" b="1" dirty="0" smtClean="0"/>
              <a:t>Note:- Machining time</a:t>
            </a:r>
          </a:p>
          <a:p>
            <a:pPr marL="0" indent="0">
              <a:buNone/>
            </a:pPr>
            <a:r>
              <a:rPr lang="en-US" sz="1800" b="1" dirty="0" smtClean="0"/>
              <a:t>          - Symmetric  two part milling.</a:t>
            </a:r>
            <a:endParaRPr lang="en-US" sz="1800" b="1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212" y="1116924"/>
            <a:ext cx="4884848" cy="462807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62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 01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smtClean="0"/>
              <a:t>NOTE 01        MACHINING  TIME</a:t>
            </a:r>
            <a:endParaRPr lang="en-US" dirty="0"/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l">
              <a:buFontTx/>
              <a:buChar char="-"/>
            </a:pPr>
            <a:r>
              <a:rPr lang="en-US" sz="2400" dirty="0" smtClean="0"/>
              <a:t>Tool travel path. Idling.</a:t>
            </a:r>
          </a:p>
          <a:p>
            <a:pPr marL="285750" indent="-285750" algn="l">
              <a:buFontTx/>
              <a:buChar char="-"/>
            </a:pPr>
            <a:r>
              <a:rPr lang="en-US" sz="2400" dirty="0" smtClean="0"/>
              <a:t>Adaptive milling. Optimized tool path.</a:t>
            </a:r>
          </a:p>
          <a:p>
            <a:pPr marL="285750" indent="-285750" algn="l">
              <a:buFontTx/>
              <a:buChar char="-"/>
            </a:pPr>
            <a:endParaRPr lang="en-US" sz="2400" dirty="0" smtClean="0"/>
          </a:p>
          <a:p>
            <a:pPr algn="l"/>
            <a:endParaRPr lang="en-US" sz="2400" dirty="0" smtClean="0"/>
          </a:p>
          <a:p>
            <a:pPr marL="285750" indent="-285750" algn="l">
              <a:buFontTx/>
              <a:buChar char="-"/>
            </a:pPr>
            <a:endParaRPr lang="en-US" sz="2400" dirty="0" smtClean="0"/>
          </a:p>
          <a:p>
            <a:pPr marL="285750" indent="-285750" algn="l">
              <a:buFontTx/>
              <a:buChar char="-"/>
            </a:pPr>
            <a:endParaRPr lang="en-US" sz="24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sz="1600" b="1" dirty="0" smtClean="0"/>
              <a:t>Ball milling tool for 2D millin</a:t>
            </a:r>
            <a:r>
              <a:rPr lang="en-US" b="1" dirty="0" smtClean="0"/>
              <a:t>g </a:t>
            </a:r>
            <a:r>
              <a:rPr lang="en-US" sz="1600" b="1" dirty="0" smtClean="0"/>
              <a:t>ribs.</a:t>
            </a:r>
          </a:p>
          <a:p>
            <a:pPr marL="285750" indent="-285750">
              <a:buFontTx/>
              <a:buChar char="-"/>
            </a:pPr>
            <a:r>
              <a:rPr lang="en-US" b="1" dirty="0" smtClean="0"/>
              <a:t>0.5mm material left for finishing.</a:t>
            </a:r>
          </a:p>
          <a:p>
            <a:pPr marL="285750" indent="-285750">
              <a:buFontTx/>
              <a:buChar char="-"/>
            </a:pPr>
            <a:r>
              <a:rPr lang="en-US" b="1" dirty="0" smtClean="0"/>
              <a:t>Tool speed.</a:t>
            </a:r>
            <a:endParaRPr lang="en-US" sz="1600" b="1" dirty="0" smtClean="0"/>
          </a:p>
          <a:p>
            <a:endParaRPr lang="en-US" sz="1600" dirty="0"/>
          </a:p>
        </p:txBody>
      </p:sp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 smtClean="0"/>
              <a:t>NOTE 02     SURFACE  AESTHETICS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279</Words>
  <Application>Microsoft Office PowerPoint</Application>
  <PresentationFormat>Widescreen</PresentationFormat>
  <Paragraphs>133</Paragraphs>
  <Slides>13</Slides>
  <Notes>10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Corbel</vt:lpstr>
      <vt:lpstr>Office Theme</vt:lpstr>
      <vt:lpstr>Die set</vt:lpstr>
      <vt:lpstr>Problem</vt:lpstr>
      <vt:lpstr>Caster  angle  effect 01</vt:lpstr>
      <vt:lpstr>Material</vt:lpstr>
      <vt:lpstr>TOP PLATE 01 </vt:lpstr>
      <vt:lpstr>AXLE SUPPORT 02 </vt:lpstr>
      <vt:lpstr>AXLE 03 </vt:lpstr>
      <vt:lpstr>WHEEL 04 </vt:lpstr>
      <vt:lpstr>NOTE 01</vt:lpstr>
      <vt:lpstr>NOTE 02</vt:lpstr>
      <vt:lpstr>Machining example:  axle</vt:lpstr>
      <vt:lpstr>Project  files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2021-07-29T11:41:44Z</dcterms:created>
  <dcterms:modified xsi:type="dcterms:W3CDTF">2021-08-02T08:10:17Z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